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74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6" r:id="rId18"/>
    <p:sldId id="275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8"/>
    <a:srgbClr val="179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7"/>
    <p:restoredTop sz="94664"/>
  </p:normalViewPr>
  <p:slideViewPr>
    <p:cSldViewPr snapToGrid="0" snapToObjects="1">
      <p:cViewPr>
        <p:scale>
          <a:sx n="70" d="100"/>
          <a:sy n="70" d="100"/>
        </p:scale>
        <p:origin x="4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7FAC5-7E87-0644-8A62-E7C8D73A4ECA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A28B6-2059-044C-9BC2-1A56FE08AA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9055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12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02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799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844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213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296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641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732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741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31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7942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396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3304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8A28B6-2059-044C-9BC2-1A56FE08AAB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17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DD1C6C-1C8B-7646-A9A6-B63D50140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0F6D38B-9D5C-9040-8880-D28B407B3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091EC4B-52C5-0E44-A59C-B406C5328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05E95C-EAD4-E84B-BD51-A382A6A79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992A79-5CDC-2044-8F8E-D99876F3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06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3BDEA0-6911-A241-B0F0-AFC6B6AC9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962197-5227-824D-A4D2-C49222DE8C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93BE3F-632C-944D-90D1-1957B212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4E2BCA-33F8-684F-8A0A-B0A0B6B7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86C1B9-C864-3443-8D96-BD78EAC4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01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919C77-FA4A-C642-B620-A8D2BFB0B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E180E97-9031-E041-BDFE-7DDF2D687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5BE64B-94E3-BF48-A24F-4D2A1787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52082F-78A0-5648-AC85-71BA20DD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B2B3C3-FEE2-B14C-B07C-C5751D4B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166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6A51E-53A1-9942-890C-DC710216B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CDA20E-5101-5F4C-BC60-8A8DB2346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3306CE-AE38-9C4F-BA9D-255396F0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1AC2CA-2402-A546-A357-8FF814381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F45B1F-43F0-394B-82F5-A313CD3C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849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227E20-2E21-234B-980B-A44B9155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4105AF-00AF-B049-94F5-A269E2F35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8226D2-8A70-2A4E-8A11-2BE1E850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35CFD4-D658-4140-A20D-3349E05F7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318D60-A24C-F24B-B1A6-60BEB38C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31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B6215C-B17C-3744-BB47-E97EE47C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42E722-0FA7-ED4D-BFAE-A6968F040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4155C5C-8BA7-C948-870A-297F1B60C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57B6013-142B-8D46-ADD6-A6063C978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8E5698-BADA-DF4B-804F-78E8E7920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06F25B-EEB5-2B45-ABAB-A3A631B9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2259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7B8B3-C8C7-F94B-A9E8-7E211FB4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09196C8-E95E-804B-BF35-22E99292B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20C044-FE39-574B-9928-02AC10548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770121E-8D46-4546-A182-EE76F92DE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3AADC29-8CEF-6844-B845-944E4A548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4F30FB2-CBFF-A443-A12B-EC74577B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824E43-145E-0143-BA66-832A5DD17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F0D9DD-2B38-1440-A14D-80CDF3A49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2477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62CBF-C434-6047-A34C-F2FB3AA0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62CE1E3-81C9-2E4D-8AD1-A294299A2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089AA41-61E9-AF4A-9C1B-979A9C80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E5A18F-B9C3-424E-92A0-78E90BA1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528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041B99C-4EF4-5146-A2CF-B28F3881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1621526-B0A9-8543-B394-0C2EEC23C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1D65D6-3EBE-FD48-8F7F-7699EB21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310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835C0-0A25-4C40-90A0-02C88951C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E136D0-F708-CB46-B917-4B13034B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FDBE4D-A4EC-6D49-A8F8-A96025931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4570EC-02E1-A242-9BBB-B99A8CF9B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0B4A2B-E7AD-D744-A222-B7797918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FE89B3-38FD-8E42-A1C2-92A39682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795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233214-49AE-F44A-9359-824B67884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9ED144-9D5D-E344-888D-003B6ABE6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0FB409E-F18A-A64E-B74D-24E2CF6EA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736385-4C9A-A545-8436-6B0B1D3E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423C2D-F871-134F-B343-8DBDA54D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BBA1E7-AFC4-7E47-9AF9-1FFCFEEFA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61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579460A-4A4A-3A47-95C5-E6786D81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9A9A8FD-331E-D94A-9053-F80CDFBCF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C51463-20A8-6244-B54D-68E654358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637E2-3F20-954C-8052-13570F4AE78B}" type="datetimeFigureOut">
              <a:rPr lang="fr-FR" smtClean="0"/>
              <a:t>09/06/2021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AB3B0E-47C2-A143-9E9D-897C99F5F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D307CCE-BA00-784A-88D9-5E8B9973E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3B662-C876-AB4F-A4BD-983A7604F1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79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tiff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microsoft.com/office/2007/relationships/hdphoto" Target="../media/hdphoto5.wdp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3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916" y="1204027"/>
            <a:ext cx="4783898" cy="277313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8AE4771-A6F8-7445-84C2-47EBF9BC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86397"/>
            <a:ext cx="2708559" cy="138290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07E94FC-E959-7847-A344-AA557EABD3FF}"/>
              </a:ext>
            </a:extLst>
          </p:cNvPr>
          <p:cNvSpPr txBox="1"/>
          <p:nvPr/>
        </p:nvSpPr>
        <p:spPr>
          <a:xfrm>
            <a:off x="375556" y="310242"/>
            <a:ext cx="434340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>
                <a:solidFill>
                  <a:srgbClr val="1794F1"/>
                </a:solidFill>
                <a:latin typeface="Montserrat" pitchFamily="2" charset="77"/>
                <a:cs typeface="Rubik" pitchFamily="2" charset="-79"/>
              </a:rPr>
              <a:t>Projet Cassiopée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3533614" y="4267083"/>
            <a:ext cx="4850365" cy="0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491CC70-4393-0B42-9451-2FD9FD610FFC}"/>
              </a:ext>
            </a:extLst>
          </p:cNvPr>
          <p:cNvSpPr/>
          <p:nvPr/>
        </p:nvSpPr>
        <p:spPr>
          <a:xfrm>
            <a:off x="2289509" y="4557004"/>
            <a:ext cx="761298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000" b="1" dirty="0">
                <a:solidFill>
                  <a:srgbClr val="1794F1"/>
                </a:solidFill>
                <a:latin typeface="Montserrat" pitchFamily="2" charset="77"/>
              </a:rPr>
              <a:t>A Web Batch </a:t>
            </a:r>
            <a:r>
              <a:rPr lang="fr-FR" sz="3000" b="1" dirty="0" err="1">
                <a:solidFill>
                  <a:srgbClr val="1794F1"/>
                </a:solidFill>
                <a:latin typeface="Montserrat" pitchFamily="2" charset="77"/>
              </a:rPr>
              <a:t>Processing</a:t>
            </a:r>
            <a:r>
              <a:rPr lang="fr-FR" sz="3000" b="1" dirty="0">
                <a:solidFill>
                  <a:srgbClr val="1794F1"/>
                </a:solidFill>
                <a:latin typeface="Montserrat" pitchFamily="2" charset="77"/>
              </a:rPr>
              <a:t> Application</a:t>
            </a:r>
            <a:endParaRPr lang="fr-FR" sz="3000" dirty="0">
              <a:solidFill>
                <a:srgbClr val="1794F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75148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82173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solidFill>
                  <a:srgbClr val="1794F1"/>
                </a:solidFill>
                <a:latin typeface="Montserrat" pitchFamily="2" charset="77"/>
              </a:rPr>
              <a:t>Connexion/Authentification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D9F8021-B8B7-584F-B287-520CD20D601A}"/>
              </a:ext>
            </a:extLst>
          </p:cNvPr>
          <p:cNvSpPr txBox="1"/>
          <p:nvPr/>
        </p:nvSpPr>
        <p:spPr>
          <a:xfrm>
            <a:off x="2581444" y="1110304"/>
            <a:ext cx="509947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lphaLcPeriod"/>
            </a:pPr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Interface utilisateur</a:t>
            </a:r>
          </a:p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   </a:t>
            </a:r>
          </a:p>
          <a:p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11C16D-F9A5-7147-8CC9-3C7FC11D5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869" y="2262276"/>
            <a:ext cx="7364687" cy="39642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5857818-AA51-794B-927D-2FDD1FB3E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53" y="1630827"/>
            <a:ext cx="8832893" cy="522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3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82173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solidFill>
                  <a:srgbClr val="1794F1"/>
                </a:solidFill>
                <a:latin typeface="Montserrat" pitchFamily="2" charset="77"/>
              </a:rPr>
              <a:t>Connexion/Authentification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95B5A5-19A7-3140-BAA5-48B4EEAE8A52}"/>
              </a:ext>
            </a:extLst>
          </p:cNvPr>
          <p:cNvSpPr txBox="1"/>
          <p:nvPr/>
        </p:nvSpPr>
        <p:spPr>
          <a:xfrm>
            <a:off x="2581444" y="1110304"/>
            <a:ext cx="588975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b. CAS : Fonctionnement </a:t>
            </a:r>
          </a:p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   </a:t>
            </a:r>
          </a:p>
          <a:p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DD5DCE1-35BD-A646-95B1-6D2615202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25" y="1959389"/>
            <a:ext cx="6901070" cy="471573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2BEA6ED-612D-E047-A029-B5E80BA31B33}"/>
              </a:ext>
            </a:extLst>
          </p:cNvPr>
          <p:cNvSpPr txBox="1"/>
          <p:nvPr/>
        </p:nvSpPr>
        <p:spPr>
          <a:xfrm>
            <a:off x="7605798" y="2182047"/>
            <a:ext cx="43316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b="1" dirty="0">
                <a:solidFill>
                  <a:srgbClr val="1F4E78"/>
                </a:solidFill>
                <a:latin typeface="Montserrat" pitchFamily="2" charset="77"/>
              </a:rPr>
              <a:t>Codes statuts HTTP :</a:t>
            </a:r>
          </a:p>
          <a:p>
            <a:endParaRPr lang="fr-FR" sz="3000" dirty="0">
              <a:solidFill>
                <a:srgbClr val="1F4E78"/>
              </a:solidFill>
              <a:latin typeface="Montserrat" pitchFamily="2" charset="77"/>
            </a:endParaRPr>
          </a:p>
          <a:p>
            <a:r>
              <a:rPr lang="fr-FR" sz="3000" b="1" dirty="0">
                <a:solidFill>
                  <a:srgbClr val="1F4E78"/>
                </a:solidFill>
                <a:latin typeface="Montserrat" pitchFamily="2" charset="77"/>
              </a:rPr>
              <a:t>302 : </a:t>
            </a:r>
            <a:r>
              <a:rPr lang="fr-FR" sz="3000" dirty="0">
                <a:solidFill>
                  <a:srgbClr val="1F4E78"/>
                </a:solidFill>
                <a:latin typeface="Montserrat" pitchFamily="2" charset="77"/>
              </a:rPr>
              <a:t>Redirection</a:t>
            </a:r>
          </a:p>
          <a:p>
            <a:r>
              <a:rPr lang="fr-FR" sz="3000" b="1" dirty="0">
                <a:solidFill>
                  <a:srgbClr val="1F4E78"/>
                </a:solidFill>
                <a:latin typeface="Montserrat" pitchFamily="2" charset="77"/>
              </a:rPr>
              <a:t>200 : </a:t>
            </a:r>
            <a:r>
              <a:rPr lang="fr-FR" sz="3000" dirty="0">
                <a:solidFill>
                  <a:srgbClr val="1F4E78"/>
                </a:solidFill>
                <a:latin typeface="Montserrat" pitchFamily="2" charset="77"/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09317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82173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solidFill>
                  <a:srgbClr val="1794F1"/>
                </a:solidFill>
                <a:latin typeface="Montserrat" pitchFamily="2" charset="77"/>
              </a:rPr>
              <a:t>Connexion/Authentification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95B5A5-19A7-3140-BAA5-48B4EEAE8A52}"/>
              </a:ext>
            </a:extLst>
          </p:cNvPr>
          <p:cNvSpPr txBox="1"/>
          <p:nvPr/>
        </p:nvSpPr>
        <p:spPr>
          <a:xfrm>
            <a:off x="2581444" y="1110304"/>
            <a:ext cx="534633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b. CAS : Mise en </a:t>
            </a:r>
            <a:r>
              <a:rPr lang="fr-FR" sz="3500" dirty="0" err="1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oeuvre</a:t>
            </a:r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   </a:t>
            </a:r>
          </a:p>
          <a:p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5D89AE8-2C7F-E940-B5AC-38F4C870A97E}"/>
              </a:ext>
            </a:extLst>
          </p:cNvPr>
          <p:cNvSpPr txBox="1"/>
          <p:nvPr/>
        </p:nvSpPr>
        <p:spPr>
          <a:xfrm>
            <a:off x="7735802" y="4157291"/>
            <a:ext cx="445961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i="1" dirty="0" err="1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Node</a:t>
            </a:r>
            <a:r>
              <a:rPr lang="fr-FR" sz="2500" b="1" i="1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 module : </a:t>
            </a:r>
            <a:r>
              <a:rPr lang="fr-FR" sz="2500" i="1" dirty="0" err="1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npmjs.com</a:t>
            </a:r>
            <a:endParaRPr lang="fr-FR" sz="2500" i="1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  <a:p>
            <a:r>
              <a:rPr lang="fr-FR" sz="2500" i="1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/package/connect-cas3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9E197D2-51D4-BC45-B2A6-A05DF186FC91}"/>
              </a:ext>
            </a:extLst>
          </p:cNvPr>
          <p:cNvSpPr txBox="1"/>
          <p:nvPr/>
        </p:nvSpPr>
        <p:spPr>
          <a:xfrm>
            <a:off x="445399" y="1895134"/>
            <a:ext cx="7023076" cy="4524315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1F4E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//URL du serveur CAS :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CAS_SERVER_URL = 'https://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cas.imtbs-tsp.eu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/cas/’</a:t>
            </a: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b="1" dirty="0">
                <a:solidFill>
                  <a:srgbClr val="1F4E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//Version du serveur :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CAS_VERSION = ‘3’</a:t>
            </a: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b="1" dirty="0">
                <a:solidFill>
                  <a:srgbClr val="1F4E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L’URL de redirection :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CAS_LOGIN_URL_NAME = 'login'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CAS_LOGOUT_URL_NAME = '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logout_cas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CAS_REDIRECT_URL = ‘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dockerint.imtbs-tsp.eu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dashboard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b="1" dirty="0">
                <a:solidFill>
                  <a:srgbClr val="1F4E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Les attributs retournés par le CAS :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CAS_RENAME_ATTRIBUTES = 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{'mail': 'email',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'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givenName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': '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first_name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’,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'sn': '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last_name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'}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D112A59-0F7F-8A4B-93E9-DD1228DE4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792"/>
          <a:stretch/>
        </p:blipFill>
        <p:spPr>
          <a:xfrm>
            <a:off x="7735802" y="2067905"/>
            <a:ext cx="4301145" cy="136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988A13A8-824D-D742-A4AB-B23A13378A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528" y="640449"/>
            <a:ext cx="10069073" cy="5836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821731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solidFill>
                  <a:srgbClr val="1794F1"/>
                </a:solidFill>
                <a:latin typeface="Montserrat" pitchFamily="2" charset="77"/>
              </a:rPr>
              <a:t>Connexion/Authentification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95B5A5-19A7-3140-BAA5-48B4EEAE8A52}"/>
              </a:ext>
            </a:extLst>
          </p:cNvPr>
          <p:cNvSpPr txBox="1"/>
          <p:nvPr/>
        </p:nvSpPr>
        <p:spPr>
          <a:xfrm>
            <a:off x="2581444" y="1110304"/>
            <a:ext cx="856035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b. CAS : </a:t>
            </a:r>
            <a:r>
              <a:rPr lang="fr-FR" sz="30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Conditions d’application de la DISI</a:t>
            </a:r>
          </a:p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   </a:t>
            </a:r>
          </a:p>
          <a:p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9D8BA8C-68CD-E540-AFAE-213294E5784C}"/>
              </a:ext>
            </a:extLst>
          </p:cNvPr>
          <p:cNvSpPr txBox="1"/>
          <p:nvPr/>
        </p:nvSpPr>
        <p:spPr>
          <a:xfrm>
            <a:off x="480520" y="4762931"/>
            <a:ext cx="11230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+</a:t>
            </a:r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 Utilisation à terme du Server Handler de l’école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2139C8F-015C-2144-8D7B-8D6A8044AE88}"/>
              </a:ext>
            </a:extLst>
          </p:cNvPr>
          <p:cNvSpPr txBox="1"/>
          <p:nvPr/>
        </p:nvSpPr>
        <p:spPr>
          <a:xfrm>
            <a:off x="831272" y="2707774"/>
            <a:ext cx="108802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3000" dirty="0">
                <a:solidFill>
                  <a:srgbClr val="1F4E78"/>
                </a:solidFill>
                <a:latin typeface="Montserrat" pitchFamily="2" charset="77"/>
              </a:rPr>
              <a:t>Application web hébergé					</a:t>
            </a:r>
            <a:r>
              <a:rPr lang="fr-FR" sz="3000" b="1" dirty="0">
                <a:solidFill>
                  <a:srgbClr val="00B050"/>
                </a:solidFill>
                <a:latin typeface="Montserrat" pitchFamily="2" charset="77"/>
              </a:rPr>
              <a:t>OK</a:t>
            </a:r>
          </a:p>
          <a:p>
            <a:endParaRPr lang="fr-FR" sz="3000" dirty="0">
              <a:solidFill>
                <a:srgbClr val="1F4E78"/>
              </a:solidFill>
              <a:latin typeface="Montserrat" pitchFamily="2" charset="77"/>
            </a:endParaRPr>
          </a:p>
          <a:p>
            <a:pPr marL="457200" indent="-457200">
              <a:buFontTx/>
              <a:buChar char="-"/>
            </a:pPr>
            <a:r>
              <a:rPr lang="fr-FR" sz="3000" dirty="0">
                <a:solidFill>
                  <a:srgbClr val="1F4E78"/>
                </a:solidFill>
                <a:latin typeface="Montserrat" pitchFamily="2" charset="77"/>
              </a:rPr>
              <a:t>En sous-domaine </a:t>
            </a:r>
            <a:r>
              <a:rPr lang="fr-FR" sz="3000" dirty="0" err="1">
                <a:solidFill>
                  <a:srgbClr val="1F4E78"/>
                </a:solidFill>
                <a:latin typeface="Montserrat" pitchFamily="2" charset="77"/>
              </a:rPr>
              <a:t>dockerint.</a:t>
            </a:r>
            <a:r>
              <a:rPr lang="fr-FR" sz="3000" b="1" dirty="0" err="1">
                <a:solidFill>
                  <a:srgbClr val="1F4E78"/>
                </a:solidFill>
                <a:latin typeface="Montserrat" pitchFamily="2" charset="77"/>
              </a:rPr>
              <a:t>imtbs-tsp.eu</a:t>
            </a:r>
            <a:r>
              <a:rPr lang="fr-FR" sz="3000" b="1" dirty="0">
                <a:solidFill>
                  <a:srgbClr val="1F4E78"/>
                </a:solidFill>
                <a:latin typeface="Montserrat" pitchFamily="2" charset="77"/>
              </a:rPr>
              <a:t>	</a:t>
            </a:r>
            <a:r>
              <a:rPr lang="fr-FR" sz="3000" b="1" dirty="0">
                <a:solidFill>
                  <a:srgbClr val="FF0000"/>
                </a:solidFill>
                <a:latin typeface="Montserrat" pitchFamily="2" charset="77"/>
              </a:rPr>
              <a:t>not OK</a:t>
            </a:r>
          </a:p>
        </p:txBody>
      </p:sp>
    </p:spTree>
    <p:extLst>
      <p:ext uri="{BB962C8B-B14F-4D97-AF65-F5344CB8AC3E}">
        <p14:creationId xmlns:p14="http://schemas.microsoft.com/office/powerpoint/2010/main" val="254815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8747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1794F1"/>
                </a:solidFill>
                <a:latin typeface="Montserrat" pitchFamily="2" charset="77"/>
              </a:rPr>
              <a:t>Lancement &amp; Gestion des taches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95B5A5-19A7-3140-BAA5-48B4EEAE8A52}"/>
              </a:ext>
            </a:extLst>
          </p:cNvPr>
          <p:cNvSpPr txBox="1"/>
          <p:nvPr/>
        </p:nvSpPr>
        <p:spPr>
          <a:xfrm>
            <a:off x="2581444" y="1110304"/>
            <a:ext cx="561724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a. Recherches de tâches</a:t>
            </a:r>
            <a:endParaRPr lang="fr-FR" sz="30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   </a:t>
            </a:r>
          </a:p>
          <a:p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300826-6592-9941-8709-56E57FDE0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40" y="2184975"/>
            <a:ext cx="7693296" cy="41411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2179566-CD75-F143-A332-2BE4455F8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6" y="1656836"/>
            <a:ext cx="8434122" cy="5136021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48155C7-365F-2E46-A163-B78EF96F0CC2}"/>
              </a:ext>
            </a:extLst>
          </p:cNvPr>
          <p:cNvCxnSpPr>
            <a:cxnSpLocks/>
          </p:cNvCxnSpPr>
          <p:nvPr/>
        </p:nvCxnSpPr>
        <p:spPr>
          <a:xfrm flipV="1">
            <a:off x="6373091" y="4369385"/>
            <a:ext cx="2405891" cy="1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6BA9C466-261B-724F-8285-8C1A098E9E53}"/>
              </a:ext>
            </a:extLst>
          </p:cNvPr>
          <p:cNvCxnSpPr>
            <a:cxnSpLocks/>
          </p:cNvCxnSpPr>
          <p:nvPr/>
        </p:nvCxnSpPr>
        <p:spPr>
          <a:xfrm flipV="1">
            <a:off x="4781945" y="3329029"/>
            <a:ext cx="3997037" cy="112449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AF9D1ED-F9C7-374C-811B-C5096ED4EA8C}"/>
              </a:ext>
            </a:extLst>
          </p:cNvPr>
          <p:cNvCxnSpPr>
            <a:cxnSpLocks/>
          </p:cNvCxnSpPr>
          <p:nvPr/>
        </p:nvCxnSpPr>
        <p:spPr>
          <a:xfrm flipV="1">
            <a:off x="5696345" y="2363319"/>
            <a:ext cx="3082637" cy="81559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4449881-069E-BC49-A28B-A7674EAE3DCB}"/>
              </a:ext>
            </a:extLst>
          </p:cNvPr>
          <p:cNvSpPr txBox="1"/>
          <p:nvPr/>
        </p:nvSpPr>
        <p:spPr>
          <a:xfrm>
            <a:off x="8334936" y="2213199"/>
            <a:ext cx="3197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Recherche de tâches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6F08850-EE89-1448-BE77-91AAF1CD9D1F}"/>
              </a:ext>
            </a:extLst>
          </p:cNvPr>
          <p:cNvSpPr txBox="1"/>
          <p:nvPr/>
        </p:nvSpPr>
        <p:spPr>
          <a:xfrm>
            <a:off x="8198687" y="3153363"/>
            <a:ext cx="3197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Exemple de tâche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00F4E5D-5148-DD42-844C-96374833E54C}"/>
              </a:ext>
            </a:extLst>
          </p:cNvPr>
          <p:cNvSpPr txBox="1"/>
          <p:nvPr/>
        </p:nvSpPr>
        <p:spPr>
          <a:xfrm>
            <a:off x="8778982" y="4107254"/>
            <a:ext cx="2182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Téléchargement du docker-compose</a:t>
            </a:r>
          </a:p>
        </p:txBody>
      </p:sp>
    </p:spTree>
    <p:extLst>
      <p:ext uri="{BB962C8B-B14F-4D97-AF65-F5344CB8AC3E}">
        <p14:creationId xmlns:p14="http://schemas.microsoft.com/office/powerpoint/2010/main" val="315118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8747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1794F1"/>
                </a:solidFill>
                <a:latin typeface="Montserrat" pitchFamily="2" charset="77"/>
              </a:rPr>
              <a:t>Lancement &amp; Gestion des taches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D95B5A5-19A7-3140-BAA5-48B4EEAE8A52}"/>
              </a:ext>
            </a:extLst>
          </p:cNvPr>
          <p:cNvSpPr txBox="1"/>
          <p:nvPr/>
        </p:nvSpPr>
        <p:spPr>
          <a:xfrm>
            <a:off x="2581444" y="1110304"/>
            <a:ext cx="751519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b. Visualisation de la progression</a:t>
            </a:r>
            <a:endParaRPr lang="fr-FR" sz="30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   </a:t>
            </a:r>
          </a:p>
          <a:p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687C48-5A72-0C47-A70B-D70E2AF6D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54" y="2187992"/>
            <a:ext cx="7707334" cy="407180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7B327E4-DF34-064E-9F7E-A4D966350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6" y="1656836"/>
            <a:ext cx="8434122" cy="5136021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1D67EC3-0D84-904B-A4FA-5E1CA270FCE4}"/>
              </a:ext>
            </a:extLst>
          </p:cNvPr>
          <p:cNvCxnSpPr>
            <a:cxnSpLocks/>
          </p:cNvCxnSpPr>
          <p:nvPr/>
        </p:nvCxnSpPr>
        <p:spPr>
          <a:xfrm flipV="1">
            <a:off x="2814600" y="2459143"/>
            <a:ext cx="6078244" cy="111581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61373DB-6ADD-6B4D-B0B7-48E9533A5578}"/>
              </a:ext>
            </a:extLst>
          </p:cNvPr>
          <p:cNvCxnSpPr>
            <a:cxnSpLocks/>
          </p:cNvCxnSpPr>
          <p:nvPr/>
        </p:nvCxnSpPr>
        <p:spPr>
          <a:xfrm flipV="1">
            <a:off x="5671736" y="3364996"/>
            <a:ext cx="3221108" cy="569288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7E5411A8-C4D9-8844-8EDB-63BE11794C71}"/>
              </a:ext>
            </a:extLst>
          </p:cNvPr>
          <p:cNvCxnSpPr>
            <a:cxnSpLocks/>
          </p:cNvCxnSpPr>
          <p:nvPr/>
        </p:nvCxnSpPr>
        <p:spPr>
          <a:xfrm flipV="1">
            <a:off x="5853722" y="4254487"/>
            <a:ext cx="3039122" cy="378249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C23759C-32DB-D74E-9BB6-0250DA543183}"/>
              </a:ext>
            </a:extLst>
          </p:cNvPr>
          <p:cNvSpPr txBox="1"/>
          <p:nvPr/>
        </p:nvSpPr>
        <p:spPr>
          <a:xfrm>
            <a:off x="8132196" y="2297560"/>
            <a:ext cx="3197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Tâche en cours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B2BA947-1F10-5844-AF87-23F134F28828}"/>
              </a:ext>
            </a:extLst>
          </p:cNvPr>
          <p:cNvSpPr txBox="1"/>
          <p:nvPr/>
        </p:nvSpPr>
        <p:spPr>
          <a:xfrm>
            <a:off x="8146051" y="3185600"/>
            <a:ext cx="3197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Tâche terminée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6043E5F-231B-0F4C-8ECB-C35BB317EED5}"/>
              </a:ext>
            </a:extLst>
          </p:cNvPr>
          <p:cNvSpPr txBox="1"/>
          <p:nvPr/>
        </p:nvSpPr>
        <p:spPr>
          <a:xfrm>
            <a:off x="8159906" y="4086145"/>
            <a:ext cx="3197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Tâche terminée</a:t>
            </a:r>
          </a:p>
          <a:p>
            <a:pPr algn="ctr"/>
            <a:r>
              <a:rPr lang="fr-FR" sz="1500" b="1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avec retour de rendu</a:t>
            </a:r>
          </a:p>
        </p:txBody>
      </p:sp>
    </p:spTree>
    <p:extLst>
      <p:ext uri="{BB962C8B-B14F-4D97-AF65-F5344CB8AC3E}">
        <p14:creationId xmlns:p14="http://schemas.microsoft.com/office/powerpoint/2010/main" val="71204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0460FED8-D16D-FF4E-B288-BF1F2B7FC1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528" y="640449"/>
            <a:ext cx="10069073" cy="5836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9326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1794F1"/>
                </a:solidFill>
                <a:latin typeface="Montserrat" pitchFamily="2" charset="77"/>
              </a:rPr>
              <a:t>Problèmes rencontrées et solutions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59ADC60-826B-4F43-9F73-9521363F4114}"/>
              </a:ext>
            </a:extLst>
          </p:cNvPr>
          <p:cNvSpPr txBox="1"/>
          <p:nvPr/>
        </p:nvSpPr>
        <p:spPr>
          <a:xfrm>
            <a:off x="655898" y="2323726"/>
            <a:ext cx="108802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Projet </a:t>
            </a:r>
            <a:r>
              <a:rPr lang="fr-FR" sz="2400" dirty="0" err="1">
                <a:solidFill>
                  <a:srgbClr val="1F4E78"/>
                </a:solidFill>
                <a:latin typeface="Montserrat" pitchFamily="2" charset="77"/>
              </a:rPr>
              <a:t>GoDocker</a:t>
            </a: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 mal documenté</a:t>
            </a:r>
          </a:p>
          <a:p>
            <a:endParaRPr lang="fr-FR" sz="2400" dirty="0">
              <a:solidFill>
                <a:srgbClr val="1F4E78"/>
              </a:solidFill>
              <a:latin typeface="Montserrat" pitchFamily="2" charset="77"/>
            </a:endParaRPr>
          </a:p>
          <a:p>
            <a:pPr marL="457200" indent="-457200">
              <a:buFontTx/>
              <a:buChar char="-"/>
            </a:pP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Docker-compose présent mais pas documenté</a:t>
            </a:r>
          </a:p>
          <a:p>
            <a:endParaRPr lang="fr-FR" sz="2400" dirty="0">
              <a:solidFill>
                <a:srgbClr val="1F4E78"/>
              </a:solidFill>
              <a:latin typeface="Montserrat" pitchFamily="2" charset="77"/>
            </a:endParaRPr>
          </a:p>
          <a:p>
            <a:pPr marL="457200" indent="-457200">
              <a:buFontTx/>
              <a:buChar char="-"/>
            </a:pP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Nous a obligé à utiliser une version de </a:t>
            </a:r>
            <a:r>
              <a:rPr lang="fr-FR" sz="2400" dirty="0" err="1">
                <a:solidFill>
                  <a:srgbClr val="1F4E78"/>
                </a:solidFill>
                <a:latin typeface="Montserrat" pitchFamily="2" charset="77"/>
              </a:rPr>
              <a:t>GoDocker</a:t>
            </a: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 d’il y’a 5ans en utilisant une VM sur </a:t>
            </a:r>
            <a:r>
              <a:rPr lang="fr-FR" sz="2400" dirty="0" err="1">
                <a:solidFill>
                  <a:srgbClr val="1F4E78"/>
                </a:solidFill>
                <a:latin typeface="Montserrat" pitchFamily="2" charset="77"/>
              </a:rPr>
              <a:t>Vagrant</a:t>
            </a: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.</a:t>
            </a:r>
          </a:p>
          <a:p>
            <a:endParaRPr lang="fr-FR" sz="2400" dirty="0">
              <a:solidFill>
                <a:srgbClr val="1F4E78"/>
              </a:solidFill>
              <a:latin typeface="Montserrat" pitchFamily="2" charset="77"/>
            </a:endParaRPr>
          </a:p>
          <a:p>
            <a:pPr marL="457200" indent="-457200">
              <a:buFontTx/>
              <a:buChar char="-"/>
            </a:pP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Contact du créateur du projet Olivier SALLOU </a:t>
            </a:r>
            <a:r>
              <a:rPr lang="fr-FR" sz="2400" i="1" dirty="0">
                <a:solidFill>
                  <a:srgbClr val="1F4E78"/>
                </a:solidFill>
                <a:latin typeface="Montserrat" pitchFamily="2" charset="77"/>
              </a:rPr>
              <a:t>@</a:t>
            </a:r>
            <a:r>
              <a:rPr lang="fr-FR" sz="2400" i="1" dirty="0" err="1">
                <a:solidFill>
                  <a:srgbClr val="1F4E78"/>
                </a:solidFill>
                <a:latin typeface="Montserrat" pitchFamily="2" charset="77"/>
              </a:rPr>
              <a:t>osallou</a:t>
            </a:r>
            <a:endParaRPr lang="fr-FR" sz="2400" i="1" dirty="0">
              <a:solidFill>
                <a:srgbClr val="1F4E78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948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F16DD79-9D76-8845-A41C-06077D66E6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528" y="640449"/>
            <a:ext cx="10069073" cy="5836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9326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1794F1"/>
                </a:solidFill>
                <a:latin typeface="Montserrat" pitchFamily="2" charset="77"/>
              </a:rPr>
              <a:t>Problèmes rencontrées et solutions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59ADC60-826B-4F43-9F73-9521363F4114}"/>
              </a:ext>
            </a:extLst>
          </p:cNvPr>
          <p:cNvSpPr txBox="1"/>
          <p:nvPr/>
        </p:nvSpPr>
        <p:spPr>
          <a:xfrm>
            <a:off x="655898" y="1775086"/>
            <a:ext cx="108802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b="1" dirty="0">
                <a:solidFill>
                  <a:srgbClr val="1F4E78"/>
                </a:solidFill>
                <a:latin typeface="Montserrat" pitchFamily="2" charset="77"/>
              </a:rPr>
              <a:t>Sa réponse par mail nous indique que :</a:t>
            </a:r>
          </a:p>
          <a:p>
            <a:pPr algn="just"/>
            <a:endParaRPr lang="fr-FR" sz="2400" b="1" dirty="0">
              <a:solidFill>
                <a:srgbClr val="1F4E78"/>
              </a:solidFill>
              <a:latin typeface="Montserrat" pitchFamily="2" charset="77"/>
            </a:endParaRPr>
          </a:p>
          <a:p>
            <a:pPr algn="just"/>
            <a:endParaRPr lang="fr-FR" sz="2400" b="1" dirty="0">
              <a:solidFill>
                <a:srgbClr val="1F4E78"/>
              </a:solidFill>
              <a:latin typeface="Montserrat" pitchFamily="2" charset="77"/>
            </a:endParaRPr>
          </a:p>
          <a:p>
            <a:pPr marL="342900" indent="-342900" algn="just">
              <a:buFontTx/>
              <a:buChar char="-"/>
            </a:pPr>
            <a:r>
              <a:rPr lang="fr-FR" sz="2400" dirty="0" err="1">
                <a:solidFill>
                  <a:srgbClr val="1F4E78"/>
                </a:solidFill>
                <a:latin typeface="Montserrat" pitchFamily="2" charset="77"/>
              </a:rPr>
              <a:t>GoDocker</a:t>
            </a: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 n’est plus mis à jour et a été créer uniquement pour répondre à leurs besoins de production.</a:t>
            </a:r>
          </a:p>
          <a:p>
            <a:pPr marL="342900" indent="-342900" algn="just">
              <a:buFontTx/>
              <a:buChar char="-"/>
            </a:pPr>
            <a:endParaRPr lang="fr-FR" sz="2400" dirty="0">
              <a:solidFill>
                <a:srgbClr val="1F4E78"/>
              </a:solidFill>
              <a:latin typeface="Montserrat" pitchFamily="2" charset="77"/>
            </a:endParaRPr>
          </a:p>
          <a:p>
            <a:pPr marL="342900" indent="-342900" algn="just">
              <a:buFontTx/>
              <a:buChar char="-"/>
            </a:pPr>
            <a:r>
              <a:rPr lang="fr-FR" sz="2400" dirty="0" err="1">
                <a:solidFill>
                  <a:srgbClr val="1F4E78"/>
                </a:solidFill>
                <a:latin typeface="Montserrat" pitchFamily="2" charset="77"/>
              </a:rPr>
              <a:t>GoDocker</a:t>
            </a: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 est certainement trop lourd pour notre type de projet et nous conseille d’utiliser des solutions plus légères telle que </a:t>
            </a:r>
            <a:r>
              <a:rPr lang="fr-FR" sz="2400" dirty="0" err="1">
                <a:solidFill>
                  <a:srgbClr val="1F4E78"/>
                </a:solidFill>
                <a:latin typeface="Montserrat" pitchFamily="2" charset="77"/>
              </a:rPr>
              <a:t>minikube</a:t>
            </a: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 ou k3s</a:t>
            </a:r>
          </a:p>
          <a:p>
            <a:pPr marL="342900" indent="-342900" algn="just">
              <a:buFontTx/>
              <a:buChar char="-"/>
            </a:pPr>
            <a:endParaRPr lang="fr-FR" sz="2400" dirty="0">
              <a:solidFill>
                <a:srgbClr val="1F4E78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1927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18A5FF3-19E7-574E-A99B-33FB61D4EE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528" y="640449"/>
            <a:ext cx="10069073" cy="5836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30524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>
                <a:solidFill>
                  <a:srgbClr val="1794F1"/>
                </a:solidFill>
                <a:latin typeface="Montserrat" pitchFamily="2" charset="77"/>
              </a:rPr>
              <a:t>Conclusion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B4F7AB8-A79B-7746-8515-91B83FB0FD72}"/>
              </a:ext>
            </a:extLst>
          </p:cNvPr>
          <p:cNvSpPr txBox="1"/>
          <p:nvPr/>
        </p:nvSpPr>
        <p:spPr>
          <a:xfrm>
            <a:off x="655898" y="2616334"/>
            <a:ext cx="108802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Tx/>
              <a:buChar char="-"/>
            </a:pP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Projet intéressant qui nous a permis de nous intéresser à de nombreuses technologies </a:t>
            </a:r>
            <a:r>
              <a:rPr lang="fr-FR" sz="2400" b="1" dirty="0">
                <a:solidFill>
                  <a:srgbClr val="1F4E78"/>
                </a:solidFill>
                <a:latin typeface="Montserrat" pitchFamily="2" charset="77"/>
              </a:rPr>
              <a:t>(web, server et </a:t>
            </a:r>
            <a:r>
              <a:rPr lang="fr-FR" sz="2400" b="1" dirty="0" err="1">
                <a:solidFill>
                  <a:srgbClr val="1F4E78"/>
                </a:solidFill>
                <a:latin typeface="Montserrat" pitchFamily="2" charset="77"/>
              </a:rPr>
              <a:t>devops</a:t>
            </a:r>
            <a:r>
              <a:rPr lang="fr-FR" sz="2400" b="1" dirty="0">
                <a:solidFill>
                  <a:srgbClr val="1F4E78"/>
                </a:solidFill>
                <a:latin typeface="Montserrat" pitchFamily="2" charset="77"/>
              </a:rPr>
              <a:t>)</a:t>
            </a:r>
          </a:p>
          <a:p>
            <a:pPr marL="457200" indent="-457200" algn="just">
              <a:buFontTx/>
              <a:buChar char="-"/>
            </a:pPr>
            <a:endParaRPr lang="fr-FR" sz="2400" b="1" i="1" dirty="0">
              <a:solidFill>
                <a:srgbClr val="1F4E78"/>
              </a:solidFill>
              <a:latin typeface="Montserrat" pitchFamily="2" charset="77"/>
            </a:endParaRPr>
          </a:p>
          <a:p>
            <a:pPr marL="457200" indent="-457200" algn="just">
              <a:buFontTx/>
              <a:buChar char="-"/>
            </a:pP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Frustration de pas avoir pu beaucoup avancer sur le cœur du projet </a:t>
            </a:r>
            <a:r>
              <a:rPr lang="fr-FR" sz="2400" b="1" dirty="0">
                <a:solidFill>
                  <a:srgbClr val="1F4E78"/>
                </a:solidFill>
                <a:latin typeface="Montserrat" pitchFamily="2" charset="77"/>
              </a:rPr>
              <a:t>(</a:t>
            </a:r>
            <a:r>
              <a:rPr lang="fr-FR" sz="2400" b="1" dirty="0" err="1">
                <a:solidFill>
                  <a:srgbClr val="1F4E78"/>
                </a:solidFill>
                <a:latin typeface="Montserrat" pitchFamily="2" charset="77"/>
              </a:rPr>
              <a:t>GoDocker</a:t>
            </a:r>
            <a:r>
              <a:rPr lang="fr-FR" sz="2400" b="1" dirty="0">
                <a:solidFill>
                  <a:srgbClr val="1F4E78"/>
                </a:solidFill>
                <a:latin typeface="Montserrat" pitchFamily="2" charset="77"/>
              </a:rPr>
              <a:t>) </a:t>
            </a:r>
            <a:r>
              <a:rPr lang="fr-FR" sz="2400" dirty="0">
                <a:solidFill>
                  <a:srgbClr val="1F4E78"/>
                </a:solidFill>
                <a:latin typeface="Montserrat" pitchFamily="2" charset="77"/>
              </a:rPr>
              <a:t>mais notre projet a permis de construire les fondations et d’éclaircir le sujet s’il est reconduit.</a:t>
            </a:r>
          </a:p>
        </p:txBody>
      </p:sp>
    </p:spTree>
    <p:extLst>
      <p:ext uri="{BB962C8B-B14F-4D97-AF65-F5344CB8AC3E}">
        <p14:creationId xmlns:p14="http://schemas.microsoft.com/office/powerpoint/2010/main" val="2106946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773F0188-655F-504A-BB7F-B38A09B083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528" y="640449"/>
            <a:ext cx="10069073" cy="5836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623975" y="380698"/>
            <a:ext cx="725390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solidFill>
                  <a:srgbClr val="1794F1"/>
                </a:solidFill>
                <a:latin typeface="Montserrat" pitchFamily="2" charset="77"/>
              </a:rPr>
              <a:t>Présentation de l’équipe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010D472-9EF6-A54C-8570-9F1879280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362" y="2151343"/>
            <a:ext cx="1813507" cy="2418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975DFAD-D27D-7342-B1A6-BAAA4AA01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189" y="2151342"/>
            <a:ext cx="1872008" cy="24180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4871BE8-BE11-B54E-8F34-41CF2888D2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25"/>
          <a:stretch/>
        </p:blipFill>
        <p:spPr>
          <a:xfrm>
            <a:off x="8912629" y="2151342"/>
            <a:ext cx="1872009" cy="24180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345BFAD-3CDE-1D48-9D32-B942A40E54FC}"/>
              </a:ext>
            </a:extLst>
          </p:cNvPr>
          <p:cNvCxnSpPr>
            <a:cxnSpLocks/>
          </p:cNvCxnSpPr>
          <p:nvPr/>
        </p:nvCxnSpPr>
        <p:spPr>
          <a:xfrm>
            <a:off x="7712285" y="1811563"/>
            <a:ext cx="0" cy="3266403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B135D6F6-935F-9C4A-AAD1-431F399129B0}"/>
              </a:ext>
            </a:extLst>
          </p:cNvPr>
          <p:cNvSpPr txBox="1"/>
          <p:nvPr/>
        </p:nvSpPr>
        <p:spPr>
          <a:xfrm>
            <a:off x="918062" y="4806308"/>
            <a:ext cx="27921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latin typeface="Montserrat" pitchFamily="2" charset="77"/>
              </a:rPr>
              <a:t>Marion SAVES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2036A24-752B-2040-BCA7-96293C91A195}"/>
              </a:ext>
            </a:extLst>
          </p:cNvPr>
          <p:cNvSpPr txBox="1"/>
          <p:nvPr/>
        </p:nvSpPr>
        <p:spPr>
          <a:xfrm>
            <a:off x="4204140" y="4806307"/>
            <a:ext cx="27921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 err="1">
                <a:latin typeface="Montserrat" pitchFamily="2" charset="77"/>
              </a:rPr>
              <a:t>Nordine</a:t>
            </a:r>
            <a:r>
              <a:rPr lang="fr-FR" sz="1500" b="1" dirty="0">
                <a:latin typeface="Montserrat" pitchFamily="2" charset="77"/>
              </a:rPr>
              <a:t> MARIE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1960149-F8F1-2342-8501-FF67A5E2FA58}"/>
              </a:ext>
            </a:extLst>
          </p:cNvPr>
          <p:cNvSpPr txBox="1"/>
          <p:nvPr/>
        </p:nvSpPr>
        <p:spPr>
          <a:xfrm>
            <a:off x="8481833" y="4806307"/>
            <a:ext cx="27921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>
                <a:solidFill>
                  <a:srgbClr val="1794F1"/>
                </a:solidFill>
                <a:latin typeface="Montserrat" pitchFamily="2" charset="77"/>
              </a:rPr>
              <a:t>Olivier BERGER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DA02ADD-B009-F149-ABDA-7D60363D9FAE}"/>
              </a:ext>
            </a:extLst>
          </p:cNvPr>
          <p:cNvSpPr txBox="1"/>
          <p:nvPr/>
        </p:nvSpPr>
        <p:spPr>
          <a:xfrm>
            <a:off x="2111588" y="5366427"/>
            <a:ext cx="3197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Étudiants en 2</a:t>
            </a:r>
            <a:r>
              <a:rPr lang="fr-FR" sz="1500" baseline="300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ème</a:t>
            </a:r>
            <a:r>
              <a:rPr lang="fr-FR" sz="1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 année à Télécom </a:t>
            </a:r>
            <a:r>
              <a:rPr lang="fr-FR" sz="1500" dirty="0" err="1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SudParis</a:t>
            </a:r>
            <a:endParaRPr lang="fr-FR" sz="1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53DDDA4-0E8C-9E40-9421-683613A211DB}"/>
              </a:ext>
            </a:extLst>
          </p:cNvPr>
          <p:cNvSpPr txBox="1"/>
          <p:nvPr/>
        </p:nvSpPr>
        <p:spPr>
          <a:xfrm>
            <a:off x="8279305" y="5393583"/>
            <a:ext cx="3197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Encadrant du projet</a:t>
            </a:r>
          </a:p>
        </p:txBody>
      </p:sp>
    </p:spTree>
    <p:extLst>
      <p:ext uri="{BB962C8B-B14F-4D97-AF65-F5344CB8AC3E}">
        <p14:creationId xmlns:p14="http://schemas.microsoft.com/office/powerpoint/2010/main" val="57930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3043E5A-168A-E046-970D-BD11CC17FF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528" y="640449"/>
            <a:ext cx="10069073" cy="5836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639621" y="499231"/>
            <a:ext cx="910698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dirty="0">
                <a:solidFill>
                  <a:srgbClr val="1794F1"/>
                </a:solidFill>
                <a:latin typeface="Montserrat" pitchFamily="2" charset="77"/>
              </a:rPr>
              <a:t>Introduction du sujet et des besoins </a:t>
            </a:r>
          </a:p>
          <a:p>
            <a:endParaRPr lang="fr-FR" sz="3800" dirty="0">
              <a:solidFill>
                <a:srgbClr val="1794F1"/>
              </a:solidFill>
              <a:latin typeface="Montserrat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904DB90-2B26-1C44-A2FE-263785048B52}"/>
              </a:ext>
            </a:extLst>
          </p:cNvPr>
          <p:cNvSpPr txBox="1"/>
          <p:nvPr/>
        </p:nvSpPr>
        <p:spPr>
          <a:xfrm>
            <a:off x="445399" y="1897380"/>
            <a:ext cx="1130119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800" dirty="0">
                <a:solidFill>
                  <a:srgbClr val="1F4E78"/>
                </a:solidFill>
                <a:latin typeface="Montserrat" pitchFamily="2" charset="77"/>
              </a:rPr>
              <a:t>Faciliter le fait de pouvoir effectuer des traitements nécessitant des environnements Linux.</a:t>
            </a:r>
          </a:p>
          <a:p>
            <a:pPr marL="285750" indent="-285750">
              <a:buFontTx/>
              <a:buChar char="-"/>
            </a:pPr>
            <a:endParaRPr lang="fr-FR" sz="2800" dirty="0">
              <a:solidFill>
                <a:srgbClr val="1F4E78"/>
              </a:solidFill>
              <a:latin typeface="Montserrat" pitchFamily="2" charset="77"/>
            </a:endParaRPr>
          </a:p>
          <a:p>
            <a:pPr marL="285750" indent="-285750">
              <a:buFontTx/>
              <a:buChar char="-"/>
            </a:pPr>
            <a:r>
              <a:rPr lang="fr-FR" sz="2800" dirty="0">
                <a:solidFill>
                  <a:srgbClr val="1F4E78"/>
                </a:solidFill>
                <a:latin typeface="Montserrat" pitchFamily="2" charset="77"/>
              </a:rPr>
              <a:t>Permettre à des utilisateurs d'autres systèmes de pouvoir lancer de tels programmes.</a:t>
            </a:r>
          </a:p>
          <a:p>
            <a:pPr marL="285750" indent="-285750">
              <a:buFontTx/>
              <a:buChar char="-"/>
            </a:pPr>
            <a:endParaRPr lang="fr-FR" sz="2800" dirty="0">
              <a:solidFill>
                <a:srgbClr val="1F4E78"/>
              </a:solidFill>
              <a:latin typeface="Montserrat" pitchFamily="2" charset="77"/>
            </a:endParaRPr>
          </a:p>
          <a:p>
            <a:r>
              <a:rPr lang="fr-FR" sz="2800" b="1" dirty="0">
                <a:solidFill>
                  <a:srgbClr val="1F4E78"/>
                </a:solidFill>
                <a:latin typeface="Montserrat" pitchFamily="2" charset="77"/>
              </a:rPr>
              <a:t>Exemples :</a:t>
            </a:r>
          </a:p>
          <a:p>
            <a:endParaRPr lang="fr-FR" sz="2800" dirty="0">
              <a:solidFill>
                <a:srgbClr val="1F4E78"/>
              </a:solidFill>
              <a:latin typeface="Montserrat" pitchFamily="2" charset="77"/>
            </a:endParaRPr>
          </a:p>
          <a:p>
            <a:r>
              <a:rPr lang="fr-FR" sz="2800" dirty="0">
                <a:solidFill>
                  <a:srgbClr val="1F4E78"/>
                </a:solidFill>
                <a:latin typeface="Montserrat" pitchFamily="2" charset="77"/>
              </a:rPr>
              <a:t>Récupération d'enregistrement BBB , extraction de rendus Moodle</a:t>
            </a:r>
          </a:p>
          <a:p>
            <a:endParaRPr lang="fr-FR" sz="2800" dirty="0">
              <a:solidFill>
                <a:srgbClr val="1F4E78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0696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639621" y="499231"/>
            <a:ext cx="637225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dirty="0">
                <a:solidFill>
                  <a:srgbClr val="1794F1"/>
                </a:solidFill>
                <a:latin typeface="Montserrat" pitchFamily="2" charset="77"/>
              </a:rPr>
              <a:t>Fonctionnement Général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CAF375-F8AA-AF48-96AE-60A1A59AE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94" y="1438096"/>
            <a:ext cx="9921836" cy="53125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848D787-687A-1146-874D-40EACC323E5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528" y="640449"/>
            <a:ext cx="10069073" cy="5836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396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8image12459536">
            <a:extLst>
              <a:ext uri="{FF2B5EF4-FFF2-40B4-BE49-F238E27FC236}">
                <a16:creationId xmlns:a16="http://schemas.microsoft.com/office/drawing/2014/main" id="{E2091507-486A-DC42-A3C2-4599B9610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863" y="2999734"/>
            <a:ext cx="3896796" cy="322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5476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solidFill>
                  <a:srgbClr val="1794F1"/>
                </a:solidFill>
                <a:latin typeface="Montserrat" pitchFamily="2" charset="77"/>
              </a:rPr>
              <a:t>Charte graphique </a:t>
            </a:r>
          </a:p>
          <a:p>
            <a:endParaRPr lang="fr-FR" sz="4500" dirty="0">
              <a:solidFill>
                <a:srgbClr val="1794F1"/>
              </a:solidFill>
              <a:latin typeface="Montserrat" pitchFamily="2" charset="77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170BC46-8E93-3445-B828-8664FB1C18BE}"/>
              </a:ext>
            </a:extLst>
          </p:cNvPr>
          <p:cNvGrpSpPr/>
          <p:nvPr/>
        </p:nvGrpSpPr>
        <p:grpSpPr>
          <a:xfrm>
            <a:off x="979393" y="1989215"/>
            <a:ext cx="5415107" cy="4003393"/>
            <a:chOff x="2604449" y="1841329"/>
            <a:chExt cx="6246767" cy="461824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E1B20E8-10E9-F74B-AC3C-45AAF9625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4577" y="4026735"/>
              <a:ext cx="4196848" cy="2432834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51FD31F5-57FA-B343-868F-878396942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4449" y="2106709"/>
              <a:ext cx="2457029" cy="12131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9328599-8DCB-B744-B3B8-D4B108E5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7376" y="1841329"/>
              <a:ext cx="2113840" cy="1743918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F9F26B7-429A-AC45-94D9-FBD18D994670}"/>
                </a:ext>
              </a:extLst>
            </p:cNvPr>
            <p:cNvSpPr txBox="1"/>
            <p:nvPr/>
          </p:nvSpPr>
          <p:spPr>
            <a:xfrm>
              <a:off x="5673194" y="2106709"/>
              <a:ext cx="83229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0" dirty="0">
                  <a:solidFill>
                    <a:srgbClr val="1794F1"/>
                  </a:solidFill>
                  <a:latin typeface="Montserrat" pitchFamily="2" charset="77"/>
                </a:rPr>
                <a:t>+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5A34FCE-D633-B143-BC37-47118A4F0117}"/>
                </a:ext>
              </a:extLst>
            </p:cNvPr>
            <p:cNvSpPr txBox="1"/>
            <p:nvPr/>
          </p:nvSpPr>
          <p:spPr>
            <a:xfrm>
              <a:off x="5594627" y="3068554"/>
              <a:ext cx="83229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0" dirty="0">
                  <a:solidFill>
                    <a:srgbClr val="1794F1"/>
                  </a:solidFill>
                  <a:latin typeface="Montserrat" pitchFamily="2" charset="77"/>
                </a:rPr>
                <a:t>=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86D0585B-4D9B-2046-86BC-050B52E9DB84}"/>
              </a:ext>
            </a:extLst>
          </p:cNvPr>
          <p:cNvSpPr txBox="1"/>
          <p:nvPr/>
        </p:nvSpPr>
        <p:spPr>
          <a:xfrm>
            <a:off x="2581444" y="1110304"/>
            <a:ext cx="60933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a. Logo, couleurs et police </a:t>
            </a:r>
          </a:p>
          <a:p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CC44ABF-9E6F-F64C-99C7-B44D1340EB97}"/>
              </a:ext>
            </a:extLst>
          </p:cNvPr>
          <p:cNvCxnSpPr>
            <a:cxnSpLocks/>
          </p:cNvCxnSpPr>
          <p:nvPr/>
        </p:nvCxnSpPr>
        <p:spPr>
          <a:xfrm>
            <a:off x="7022444" y="1842528"/>
            <a:ext cx="0" cy="4226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BAE8B72-C7B6-C64B-BD8C-9B430DF9107E}"/>
              </a:ext>
            </a:extLst>
          </p:cNvPr>
          <p:cNvSpPr/>
          <p:nvPr/>
        </p:nvSpPr>
        <p:spPr>
          <a:xfrm>
            <a:off x="7633862" y="1953343"/>
            <a:ext cx="801494" cy="806012"/>
          </a:xfrm>
          <a:prstGeom prst="rect">
            <a:avLst/>
          </a:prstGeom>
          <a:solidFill>
            <a:srgbClr val="1794F1"/>
          </a:solidFill>
          <a:ln>
            <a:noFill/>
          </a:ln>
          <a:effectLst>
            <a:outerShdw blurRad="330200" dist="152400" dir="3420000" sx="105000" sy="105000" algn="ctr" rotWithShape="0">
              <a:srgbClr val="000000">
                <a:alpha val="37000"/>
              </a:srgbClr>
            </a:outerShdw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B6F8FF-D56C-BD46-916F-4347AB13CD25}"/>
              </a:ext>
            </a:extLst>
          </p:cNvPr>
          <p:cNvSpPr/>
          <p:nvPr/>
        </p:nvSpPr>
        <p:spPr>
          <a:xfrm>
            <a:off x="9174882" y="1958393"/>
            <a:ext cx="801494" cy="806012"/>
          </a:xfrm>
          <a:prstGeom prst="rect">
            <a:avLst/>
          </a:prstGeom>
          <a:solidFill>
            <a:srgbClr val="1F4E78"/>
          </a:solidFill>
          <a:ln>
            <a:noFill/>
          </a:ln>
          <a:effectLst>
            <a:outerShdw blurRad="330200" dist="152400" dir="3420000" sx="105000" sy="105000" algn="ctr" rotWithShape="0">
              <a:srgbClr val="000000">
                <a:alpha val="37000"/>
              </a:srgbClr>
            </a:outerShdw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576E3C-03D1-864F-85FB-D35C80DE0AE2}"/>
              </a:ext>
            </a:extLst>
          </p:cNvPr>
          <p:cNvSpPr/>
          <p:nvPr/>
        </p:nvSpPr>
        <p:spPr>
          <a:xfrm>
            <a:off x="10715902" y="1931595"/>
            <a:ext cx="801494" cy="8060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152400" dir="3420000" sx="105000" sy="105000" algn="ctr" rotWithShape="0">
              <a:srgbClr val="000000">
                <a:alpha val="37000"/>
              </a:srgbClr>
            </a:outerShdw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358CF522-4185-8349-BA15-7AD868CA6E4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528" y="640449"/>
            <a:ext cx="10069073" cy="5836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324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>
            <a:extLst>
              <a:ext uri="{FF2B5EF4-FFF2-40B4-BE49-F238E27FC236}">
                <a16:creationId xmlns:a16="http://schemas.microsoft.com/office/drawing/2014/main" id="{45178800-947F-754B-917B-2530FBFE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528" y="640449"/>
            <a:ext cx="10069073" cy="5836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54761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solidFill>
                  <a:srgbClr val="1794F1"/>
                </a:solidFill>
                <a:latin typeface="Montserrat" pitchFamily="2" charset="77"/>
              </a:rPr>
              <a:t>Charte graphique </a:t>
            </a:r>
          </a:p>
          <a:p>
            <a:endParaRPr lang="fr-FR" sz="4500" dirty="0">
              <a:solidFill>
                <a:srgbClr val="1794F1"/>
              </a:solidFill>
              <a:latin typeface="Montserrat" pitchFamily="2" charset="77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D0585B-4D9B-2046-86BC-050B52E9DB84}"/>
              </a:ext>
            </a:extLst>
          </p:cNvPr>
          <p:cNvSpPr txBox="1"/>
          <p:nvPr/>
        </p:nvSpPr>
        <p:spPr>
          <a:xfrm>
            <a:off x="2581444" y="1110304"/>
            <a:ext cx="51507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a. Interface graphique</a:t>
            </a:r>
          </a:p>
          <a:p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F4275DA-7230-9645-8C95-2352F09523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544" y="1265789"/>
            <a:ext cx="6817360" cy="402470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C233E82-2C96-4341-B033-02950B42B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438" y="1992676"/>
            <a:ext cx="2570932" cy="257093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C7BA40D-2529-8441-9B03-0DD1B63F3DAC}"/>
              </a:ext>
            </a:extLst>
          </p:cNvPr>
          <p:cNvSpPr txBox="1"/>
          <p:nvPr/>
        </p:nvSpPr>
        <p:spPr>
          <a:xfrm>
            <a:off x="3991518" y="4813442"/>
            <a:ext cx="12442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 err="1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Figma</a:t>
            </a:r>
            <a:endParaRPr lang="fr-FR" sz="2500" b="1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47001DF-349B-CF4A-8710-72A14590ED19}"/>
              </a:ext>
            </a:extLst>
          </p:cNvPr>
          <p:cNvSpPr txBox="1"/>
          <p:nvPr/>
        </p:nvSpPr>
        <p:spPr>
          <a:xfrm>
            <a:off x="6682552" y="4849143"/>
            <a:ext cx="27174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b="1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Font </a:t>
            </a:r>
            <a:r>
              <a:rPr lang="fr-FR" sz="2500" b="1" dirty="0" err="1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Awesome</a:t>
            </a:r>
            <a:endParaRPr lang="fr-FR" sz="2500" b="1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F46027A-279D-2346-8E47-453A432B3C2E}"/>
              </a:ext>
            </a:extLst>
          </p:cNvPr>
          <p:cNvSpPr txBox="1"/>
          <p:nvPr/>
        </p:nvSpPr>
        <p:spPr>
          <a:xfrm>
            <a:off x="2986470" y="5326197"/>
            <a:ext cx="31971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Pour le design graphique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C0BA212-4EDC-7243-8562-4ACEF2FA7332}"/>
              </a:ext>
            </a:extLst>
          </p:cNvPr>
          <p:cNvSpPr txBox="1"/>
          <p:nvPr/>
        </p:nvSpPr>
        <p:spPr>
          <a:xfrm>
            <a:off x="6301170" y="5326197"/>
            <a:ext cx="31971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Pour les logos</a:t>
            </a:r>
          </a:p>
          <a:p>
            <a:pPr algn="ctr"/>
            <a:r>
              <a:rPr lang="fr-FR" sz="2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vectorielles</a:t>
            </a:r>
          </a:p>
        </p:txBody>
      </p:sp>
    </p:spTree>
    <p:extLst>
      <p:ext uri="{BB962C8B-B14F-4D97-AF65-F5344CB8AC3E}">
        <p14:creationId xmlns:p14="http://schemas.microsoft.com/office/powerpoint/2010/main" val="84556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0F21B6E-B98D-454D-AE40-60100EBCDF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528" y="640449"/>
            <a:ext cx="10069073" cy="5836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6532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solidFill>
                  <a:srgbClr val="1794F1"/>
                </a:solidFill>
                <a:latin typeface="Montserrat" pitchFamily="2" charset="77"/>
              </a:rPr>
              <a:t>Technologies utilisées</a:t>
            </a:r>
          </a:p>
        </p:txBody>
      </p:sp>
      <p:pic>
        <p:nvPicPr>
          <p:cNvPr id="2049" name="Picture 1" descr="page9image12525488">
            <a:extLst>
              <a:ext uri="{FF2B5EF4-FFF2-40B4-BE49-F238E27FC236}">
                <a16:creationId xmlns:a16="http://schemas.microsoft.com/office/drawing/2014/main" id="{04EF5487-B164-E547-93A8-FBF146D70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093" y="1895134"/>
            <a:ext cx="2682966" cy="263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9image12531728">
            <a:extLst>
              <a:ext uri="{FF2B5EF4-FFF2-40B4-BE49-F238E27FC236}">
                <a16:creationId xmlns:a16="http://schemas.microsoft.com/office/drawing/2014/main" id="{F151EA96-BB61-E64C-8628-2E609089E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999" y="1933151"/>
            <a:ext cx="2659836" cy="263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page9image12536256">
            <a:extLst>
              <a:ext uri="{FF2B5EF4-FFF2-40B4-BE49-F238E27FC236}">
                <a16:creationId xmlns:a16="http://schemas.microsoft.com/office/drawing/2014/main" id="{6DB2CE12-46D3-F84D-91BF-672E1E4FF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840" y="2180773"/>
            <a:ext cx="2359159" cy="235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ge9image12546864">
            <a:extLst>
              <a:ext uri="{FF2B5EF4-FFF2-40B4-BE49-F238E27FC236}">
                <a16:creationId xmlns:a16="http://schemas.microsoft.com/office/drawing/2014/main" id="{EE48E5D6-310D-444B-81FF-879488C40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64" y="2152060"/>
            <a:ext cx="2428546" cy="240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C5B548-EB5E-FA46-B9C2-EDE554033FDE}"/>
              </a:ext>
            </a:extLst>
          </p:cNvPr>
          <p:cNvSpPr txBox="1"/>
          <p:nvPr/>
        </p:nvSpPr>
        <p:spPr>
          <a:xfrm>
            <a:off x="2581444" y="1110304"/>
            <a:ext cx="297389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a. Front-End</a:t>
            </a:r>
          </a:p>
          <a:p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E20FB01-5E72-9145-A5F9-2015B4E97DD6}"/>
              </a:ext>
            </a:extLst>
          </p:cNvPr>
          <p:cNvSpPr txBox="1"/>
          <p:nvPr/>
        </p:nvSpPr>
        <p:spPr>
          <a:xfrm>
            <a:off x="2018629" y="4579287"/>
            <a:ext cx="11256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HTML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2C617AD-41ED-0348-94D4-ACF525276CA7}"/>
              </a:ext>
            </a:extLst>
          </p:cNvPr>
          <p:cNvSpPr txBox="1"/>
          <p:nvPr/>
        </p:nvSpPr>
        <p:spPr>
          <a:xfrm>
            <a:off x="4529500" y="4587044"/>
            <a:ext cx="8098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CSS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0821A61-F28C-0B4B-873F-0FC40DC09CBA}"/>
              </a:ext>
            </a:extLst>
          </p:cNvPr>
          <p:cNvSpPr txBox="1"/>
          <p:nvPr/>
        </p:nvSpPr>
        <p:spPr>
          <a:xfrm>
            <a:off x="6465602" y="4587044"/>
            <a:ext cx="183736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JavaScript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C452E24-5C28-F345-A979-B37330F1E33F}"/>
              </a:ext>
            </a:extLst>
          </p:cNvPr>
          <p:cNvSpPr txBox="1"/>
          <p:nvPr/>
        </p:nvSpPr>
        <p:spPr>
          <a:xfrm>
            <a:off x="8922700" y="4579287"/>
            <a:ext cx="18277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err="1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AngularJS</a:t>
            </a:r>
            <a:endParaRPr lang="fr-FR" sz="2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DDF72FA-7FE8-5B49-BED8-8A8856798296}"/>
              </a:ext>
            </a:extLst>
          </p:cNvPr>
          <p:cNvSpPr txBox="1"/>
          <p:nvPr/>
        </p:nvSpPr>
        <p:spPr>
          <a:xfrm>
            <a:off x="2389696" y="5338482"/>
            <a:ext cx="741260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500" b="1" dirty="0">
                <a:solidFill>
                  <a:srgbClr val="1F4E78"/>
                </a:solidFill>
                <a:latin typeface="Montserrat" pitchFamily="2" charset="77"/>
              </a:rPr>
              <a:t>Le tout encapsulé dans un container </a:t>
            </a:r>
            <a:r>
              <a:rPr lang="fr-FR" sz="2500" b="1" dirty="0" err="1">
                <a:solidFill>
                  <a:srgbClr val="1F4E78"/>
                </a:solidFill>
                <a:latin typeface="Montserrat" pitchFamily="2" charset="77"/>
              </a:rPr>
              <a:t>Nginx</a:t>
            </a:r>
            <a:endParaRPr lang="fr-FR" sz="2500" b="1" dirty="0">
              <a:solidFill>
                <a:srgbClr val="1F4E78"/>
              </a:solidFill>
              <a:latin typeface="Montserrat" pitchFamily="2" charset="77"/>
            </a:endParaRPr>
          </a:p>
          <a:p>
            <a:pPr algn="ctr"/>
            <a:r>
              <a:rPr lang="fr-FR" sz="2500" b="1" dirty="0">
                <a:solidFill>
                  <a:srgbClr val="1F4E78"/>
                </a:solidFill>
                <a:latin typeface="Montserrat" pitchFamily="2" charset="77"/>
              </a:rPr>
              <a:t>disponible sur notre dépôt GitHub</a:t>
            </a:r>
          </a:p>
        </p:txBody>
      </p:sp>
    </p:spTree>
    <p:extLst>
      <p:ext uri="{BB962C8B-B14F-4D97-AF65-F5344CB8AC3E}">
        <p14:creationId xmlns:p14="http://schemas.microsoft.com/office/powerpoint/2010/main" val="225541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BBB572A4-B3F0-DA4F-B132-C8101CBA2F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7528" y="640449"/>
            <a:ext cx="10069073" cy="5836853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6BA75C0-A54E-ED4E-A75E-B9A125DD24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9" r="14229" b="48604"/>
          <a:stretch/>
        </p:blipFill>
        <p:spPr>
          <a:xfrm>
            <a:off x="7231644" y="2778705"/>
            <a:ext cx="4814582" cy="10097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6532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solidFill>
                  <a:srgbClr val="1794F1"/>
                </a:solidFill>
                <a:latin typeface="Montserrat" pitchFamily="2" charset="77"/>
              </a:rPr>
              <a:t>Technologies utilisées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C5B548-EB5E-FA46-B9C2-EDE554033FDE}"/>
              </a:ext>
            </a:extLst>
          </p:cNvPr>
          <p:cNvSpPr txBox="1"/>
          <p:nvPr/>
        </p:nvSpPr>
        <p:spPr>
          <a:xfrm>
            <a:off x="2581444" y="1110304"/>
            <a:ext cx="28664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a. Back-End</a:t>
            </a:r>
          </a:p>
          <a:p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E20FB01-5E72-9145-A5F9-2015B4E97DD6}"/>
              </a:ext>
            </a:extLst>
          </p:cNvPr>
          <p:cNvSpPr txBox="1"/>
          <p:nvPr/>
        </p:nvSpPr>
        <p:spPr>
          <a:xfrm>
            <a:off x="1524662" y="4587044"/>
            <a:ext cx="14157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err="1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NodeJS</a:t>
            </a:r>
            <a:endParaRPr lang="fr-FR" sz="2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3DE4BD2-5B4A-1D45-BEC1-4047C1DD0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53" y="2413568"/>
            <a:ext cx="3241275" cy="19825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8F7265-CB65-2B45-B3D5-AC95F0048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8755" y="2146924"/>
            <a:ext cx="3975221" cy="243122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DD7ADEF-7207-1D41-B5F1-312B1232EC52}"/>
              </a:ext>
            </a:extLst>
          </p:cNvPr>
          <p:cNvSpPr txBox="1"/>
          <p:nvPr/>
        </p:nvSpPr>
        <p:spPr>
          <a:xfrm>
            <a:off x="5468479" y="4587044"/>
            <a:ext cx="14253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Express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9181699-F787-B146-AC73-18479BC1CD1A}"/>
              </a:ext>
            </a:extLst>
          </p:cNvPr>
          <p:cNvSpPr txBox="1"/>
          <p:nvPr/>
        </p:nvSpPr>
        <p:spPr>
          <a:xfrm>
            <a:off x="9421914" y="4587044"/>
            <a:ext cx="17940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err="1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GoDocker</a:t>
            </a:r>
            <a:endParaRPr lang="fr-FR" sz="2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6705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AF176B9-9BCF-3748-801D-5C6E9D86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99" y="370653"/>
            <a:ext cx="1601389" cy="928295"/>
          </a:xfrm>
          <a:prstGeom prst="rect">
            <a:avLst/>
          </a:prstGeom>
        </p:spPr>
      </p:pic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24969F5-26D2-104D-A7A2-02AF0C3DAA26}"/>
              </a:ext>
            </a:extLst>
          </p:cNvPr>
          <p:cNvCxnSpPr>
            <a:cxnSpLocks/>
          </p:cNvCxnSpPr>
          <p:nvPr/>
        </p:nvCxnSpPr>
        <p:spPr>
          <a:xfrm>
            <a:off x="2314116" y="370653"/>
            <a:ext cx="0" cy="928295"/>
          </a:xfrm>
          <a:prstGeom prst="line">
            <a:avLst/>
          </a:prstGeom>
          <a:ln w="38100">
            <a:solidFill>
              <a:srgbClr val="1794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D41E57E4-5A26-5B4E-97BE-D4451377459D}"/>
              </a:ext>
            </a:extLst>
          </p:cNvPr>
          <p:cNvSpPr txBox="1"/>
          <p:nvPr/>
        </p:nvSpPr>
        <p:spPr>
          <a:xfrm>
            <a:off x="2581445" y="438385"/>
            <a:ext cx="6532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solidFill>
                  <a:srgbClr val="1794F1"/>
                </a:solidFill>
                <a:latin typeface="Montserrat" pitchFamily="2" charset="77"/>
              </a:rPr>
              <a:t>Technologies utilisées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BC5B548-EB5E-FA46-B9C2-EDE554033FDE}"/>
              </a:ext>
            </a:extLst>
          </p:cNvPr>
          <p:cNvSpPr txBox="1"/>
          <p:nvPr/>
        </p:nvSpPr>
        <p:spPr>
          <a:xfrm>
            <a:off x="2581444" y="1110304"/>
            <a:ext cx="632897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lphaLcPeriod"/>
            </a:pPr>
            <a:r>
              <a:rPr lang="fr-FR" sz="3500" dirty="0" err="1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GoDocker</a:t>
            </a:r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 en profondeur</a:t>
            </a:r>
          </a:p>
          <a:p>
            <a:r>
              <a:rPr lang="fr-FR" sz="3500" dirty="0">
                <a:solidFill>
                  <a:schemeClr val="accent5">
                    <a:lumMod val="50000"/>
                  </a:schemeClr>
                </a:solidFill>
                <a:latin typeface="Montserrat" pitchFamily="2" charset="77"/>
              </a:rPr>
              <a:t>   </a:t>
            </a:r>
          </a:p>
          <a:p>
            <a:endParaRPr lang="fr-FR" sz="3500" dirty="0">
              <a:solidFill>
                <a:schemeClr val="accent5">
                  <a:lumMod val="5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AE0FFFE-F522-DD4F-979D-8F27CFA4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10" y="2091447"/>
            <a:ext cx="10509244" cy="432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229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518</Words>
  <Application>Microsoft Macintosh PowerPoint</Application>
  <PresentationFormat>Grand écran</PresentationFormat>
  <Paragraphs>128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Montserrat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Nordine Marie</dc:creator>
  <cp:lastModifiedBy>Nordine Marie</cp:lastModifiedBy>
  <cp:revision>29</cp:revision>
  <dcterms:created xsi:type="dcterms:W3CDTF">2021-06-08T22:53:29Z</dcterms:created>
  <dcterms:modified xsi:type="dcterms:W3CDTF">2021-06-09T11:26:42Z</dcterms:modified>
</cp:coreProperties>
</file>